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Nuni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6C27B8-9BE3-4AC4-B423-288839640AF2}">
  <a:tblStyle styleId="{7A6C27B8-9BE3-4AC4-B423-288839640A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6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8.xml"/><Relationship Id="rId46" Type="http://schemas.openxmlformats.org/officeDocument/2006/relationships/font" Target="fonts/Lato-bold.fntdata"/><Relationship Id="rId23" Type="http://schemas.openxmlformats.org/officeDocument/2006/relationships/slide" Target="slides/slide17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Lato-boldItalic.fntdata"/><Relationship Id="rId25" Type="http://schemas.openxmlformats.org/officeDocument/2006/relationships/slide" Target="slides/slide19.xml"/><Relationship Id="rId47" Type="http://schemas.openxmlformats.org/officeDocument/2006/relationships/font" Target="fonts/La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SemiBold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SemiBold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SemiBold-bold.fntdata"/><Relationship Id="rId15" Type="http://schemas.openxmlformats.org/officeDocument/2006/relationships/slide" Target="slides/slide9.xml"/><Relationship Id="rId37" Type="http://schemas.openxmlformats.org/officeDocument/2006/relationships/font" Target="fonts/Nunito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Semi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Nunito-italic.fntdata"/><Relationship Id="rId16" Type="http://schemas.openxmlformats.org/officeDocument/2006/relationships/slide" Target="slides/slide10.xml"/><Relationship Id="rId38" Type="http://schemas.openxmlformats.org/officeDocument/2006/relationships/font" Target="fonts/Nuni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2650efc3e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2650efc3e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2677054f7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2677054f7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2650efc3e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2650efc3e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2650efc3e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2650efc3e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2650efc3e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2650efc3e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2677054f7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2677054f7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2677054f7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2677054f7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2677054f7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2677054f7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2677054f7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2677054f7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2677054f7_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2677054f7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2677054f7_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2677054f7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2650efc3e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2650efc3e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2677054f7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2677054f7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2677054f7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2677054f7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2677054f7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2677054f7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2ca93a05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2ca93a05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2ca93a05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2ca93a05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2650efc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2650efc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2650efc3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2650efc3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2677054f7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2677054f7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2650efc3e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2650efc3e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2650efc3e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2650efc3e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2650efc3e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2650efc3e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842" l="11876" r="5011" t="4863"/>
          <a:stretch/>
        </p:blipFill>
        <p:spPr>
          <a:xfrm>
            <a:off x="0" y="1541625"/>
            <a:ext cx="3968700" cy="29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038850" y="1578400"/>
            <a:ext cx="4515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038850" y="3561175"/>
            <a:ext cx="45159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4349" y="-3420"/>
            <a:ext cx="1542300" cy="15480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0" y="1510725"/>
            <a:ext cx="9144000" cy="30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439949" y="388038"/>
            <a:ext cx="1548000" cy="15423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4470988"/>
            <a:ext cx="9144000" cy="30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39" name="Google Shape;139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6" name="Google Shape;166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2"/>
          <p:cNvSpPr/>
          <p:nvPr/>
        </p:nvSpPr>
        <p:spPr>
          <a:xfrm rot="-5400000">
            <a:off x="1499" y="345188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 flipH="1">
            <a:off x="240474" y="559692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2" name="Google Shape;17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3" name="Google Shape;173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"/>
          <p:cNvSpPr/>
          <p:nvPr/>
        </p:nvSpPr>
        <p:spPr>
          <a:xfrm rot="-5400000">
            <a:off x="1200" y="4171177"/>
            <a:ext cx="630900" cy="6333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 flipH="1">
            <a:off x="179425" y="4331265"/>
            <a:ext cx="633300" cy="6309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1" name="Google Shape;181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0" name="Google Shape;200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1" name="Google Shape;20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2" name="Google Shape;202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16"/>
          <p:cNvSpPr txBox="1"/>
          <p:nvPr>
            <p:ph idx="1" type="body"/>
          </p:nvPr>
        </p:nvSpPr>
        <p:spPr>
          <a:xfrm>
            <a:off x="1695475" y="1262750"/>
            <a:ext cx="63912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2" name="Google Shape;212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 rot="-5400000">
            <a:off x="1499" y="345188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 flipH="1">
            <a:off x="240474" y="559692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408200" y="-1800"/>
            <a:ext cx="4734000" cy="4737600"/>
          </a:xfrm>
          <a:prstGeom prst="diagStripe">
            <a:avLst>
              <a:gd fmla="val 49469" name="adj"/>
            </a:avLst>
          </a:prstGeom>
          <a:solidFill>
            <a:schemeClr val="lt1">
              <a:alpha val="34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4841125" y="5700"/>
            <a:ext cx="4298100" cy="4286700"/>
          </a:xfrm>
          <a:prstGeom prst="diagStripe">
            <a:avLst>
              <a:gd fmla="val 0" name="adj"/>
            </a:avLst>
          </a:prstGeom>
          <a:solidFill>
            <a:schemeClr val="lt1">
              <a:alpha val="34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-5400000">
            <a:off x="5618399" y="123646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5849857" y="1443956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783F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rot="-5400000">
            <a:off x="5987081" y="246946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6222115" y="2676953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-5400000">
            <a:off x="6675341" y="186201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6908099" y="2069505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>
            <a:off x="6861141" y="247781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flipH="1">
            <a:off x="7965266" y="269296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8145082" y="330875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-5400000">
            <a:off x="7047599" y="309501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276649" y="3302502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-5400000">
            <a:off x="7227414" y="3710807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flipH="1">
            <a:off x="7462448" y="3918294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 rot="-5400000">
            <a:off x="8102491" y="3718473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flipH="1">
            <a:off x="8334533" y="392596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 rot="-5400000">
            <a:off x="8288290" y="433426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 rot="5400000">
            <a:off x="4408200" y="-1800"/>
            <a:ext cx="4734000" cy="4737600"/>
          </a:xfrm>
          <a:prstGeom prst="diagStripe">
            <a:avLst>
              <a:gd fmla="val 49469" name="adj"/>
            </a:avLst>
          </a:prstGeom>
          <a:solidFill>
            <a:schemeClr val="lt1">
              <a:alpha val="34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rot="5400000">
            <a:off x="4841125" y="5700"/>
            <a:ext cx="4298100" cy="4286700"/>
          </a:xfrm>
          <a:prstGeom prst="diagStripe">
            <a:avLst>
              <a:gd fmla="val 0" name="adj"/>
            </a:avLst>
          </a:prstGeom>
          <a:solidFill>
            <a:schemeClr val="lt1">
              <a:alpha val="34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rot="-5400000">
            <a:off x="5618399" y="123646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5849857" y="1443956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 rot="-5400000">
            <a:off x="5987081" y="246946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 flipH="1">
            <a:off x="6222115" y="267695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 rot="-5400000">
            <a:off x="6675341" y="186201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 flipH="1">
            <a:off x="6908099" y="206950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 rot="-5400000">
            <a:off x="6861141" y="247781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 flipH="1">
            <a:off x="7965266" y="269296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 flipH="1">
            <a:off x="8145082" y="330875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 rot="-5400000">
            <a:off x="7047599" y="309501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/>
          <p:nvPr/>
        </p:nvSpPr>
        <p:spPr>
          <a:xfrm flipH="1">
            <a:off x="7276649" y="3302502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/>
          <p:nvPr/>
        </p:nvSpPr>
        <p:spPr>
          <a:xfrm rot="-5400000">
            <a:off x="7227414" y="3710807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 flipH="1">
            <a:off x="7462448" y="3918294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"/>
          <p:cNvSpPr/>
          <p:nvPr/>
        </p:nvSpPr>
        <p:spPr>
          <a:xfrm rot="-5400000">
            <a:off x="8102491" y="371847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"/>
          <p:cNvSpPr/>
          <p:nvPr/>
        </p:nvSpPr>
        <p:spPr>
          <a:xfrm flipH="1">
            <a:off x="8334533" y="392596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8288290" y="433426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" name="Google Shape;63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4"/>
          <p:cNvSpPr/>
          <p:nvPr/>
        </p:nvSpPr>
        <p:spPr>
          <a:xfrm flipH="1">
            <a:off x="5849857" y="1443956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783F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 flipH="1">
            <a:off x="6222115" y="2676953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 flipH="1">
            <a:off x="6908099" y="2069505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 rot="-5400000">
            <a:off x="7227414" y="3710807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rot="-5400000">
            <a:off x="8102491" y="3718473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" name="Google Shape;77;p5"/>
          <p:cNvSpPr/>
          <p:nvPr/>
        </p:nvSpPr>
        <p:spPr>
          <a:xfrm rot="-5400000">
            <a:off x="1499" y="345188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 flipH="1">
            <a:off x="240474" y="559692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9" name="Google Shape;89;p6"/>
          <p:cNvSpPr/>
          <p:nvPr/>
        </p:nvSpPr>
        <p:spPr>
          <a:xfrm rot="-5400000">
            <a:off x="1499" y="345188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6"/>
          <p:cNvSpPr/>
          <p:nvPr/>
        </p:nvSpPr>
        <p:spPr>
          <a:xfrm flipH="1">
            <a:off x="240474" y="559692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" name="Google Shape;100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7"/>
          <p:cNvSpPr/>
          <p:nvPr/>
        </p:nvSpPr>
        <p:spPr>
          <a:xfrm rot="-5400000">
            <a:off x="1499" y="345188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 flipH="1">
            <a:off x="240474" y="559692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2" name="Google Shape;112;p8"/>
          <p:cNvSpPr/>
          <p:nvPr/>
        </p:nvSpPr>
        <p:spPr>
          <a:xfrm rot="-5400000">
            <a:off x="1499" y="345188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240474" y="559692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1" name="Google Shape;121;p9"/>
          <p:cNvSpPr/>
          <p:nvPr/>
        </p:nvSpPr>
        <p:spPr>
          <a:xfrm rot="-5400000">
            <a:off x="1499" y="345188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240474" y="559692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" name="Google Shape;13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1" name="Google Shape;131;p10"/>
          <p:cNvSpPr/>
          <p:nvPr/>
        </p:nvSpPr>
        <p:spPr>
          <a:xfrm rot="-5400000">
            <a:off x="1499" y="345188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"/>
          <p:cNvSpPr/>
          <p:nvPr/>
        </p:nvSpPr>
        <p:spPr>
          <a:xfrm flipH="1">
            <a:off x="240474" y="559692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>
            <p:ph type="ctrTitle"/>
          </p:nvPr>
        </p:nvSpPr>
        <p:spPr>
          <a:xfrm>
            <a:off x="4095775" y="1654600"/>
            <a:ext cx="4736400" cy="16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Estudo de Caso</a:t>
            </a:r>
            <a:br>
              <a:rPr lang="pt-BR"/>
            </a:br>
            <a:r>
              <a:rPr b="1" lang="pt-BR" sz="3900">
                <a:solidFill>
                  <a:srgbClr val="C9DAF8"/>
                </a:solidFill>
              </a:rPr>
              <a:t>Setor Financeiro</a:t>
            </a:r>
            <a:endParaRPr b="1" sz="3900">
              <a:solidFill>
                <a:srgbClr val="C9DAF8"/>
              </a:solidFill>
            </a:endParaRPr>
          </a:p>
        </p:txBody>
      </p:sp>
      <p:sp>
        <p:nvSpPr>
          <p:cNvPr id="223" name="Google Shape;223;p17"/>
          <p:cNvSpPr txBox="1"/>
          <p:nvPr>
            <p:ph idx="1" type="subTitle"/>
          </p:nvPr>
        </p:nvSpPr>
        <p:spPr>
          <a:xfrm>
            <a:off x="4133865" y="3178285"/>
            <a:ext cx="4382700" cy="12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Camilla Carvalho de Jesus</a:t>
            </a:r>
            <a:br>
              <a:rPr lang="pt-BR" sz="1200"/>
            </a:br>
            <a:r>
              <a:rPr lang="pt-BR" sz="1200"/>
              <a:t>Maria Fernanda Bonifácio de Oliveira</a:t>
            </a:r>
            <a:br>
              <a:rPr lang="pt-BR" sz="1200"/>
            </a:br>
            <a:br>
              <a:rPr lang="pt-BR" sz="1200"/>
            </a:br>
            <a:r>
              <a:rPr lang="pt-BR" sz="1200"/>
              <a:t>Prof. Dr. Roger Cristhian Gomes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Apresentação realizada em Junho de 2022</a:t>
            </a:r>
            <a:endParaRPr sz="1000"/>
          </a:p>
        </p:txBody>
      </p:sp>
      <p:sp>
        <p:nvSpPr>
          <p:cNvPr id="224" name="Google Shape;224;p17"/>
          <p:cNvSpPr txBox="1"/>
          <p:nvPr/>
        </p:nvSpPr>
        <p:spPr>
          <a:xfrm>
            <a:off x="5456193" y="444075"/>
            <a:ext cx="29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Fatec Botucatu, ADS</a:t>
            </a:r>
            <a:endParaRPr sz="1800"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4825" y="2571750"/>
            <a:ext cx="2408075" cy="24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Estudo de Ambiente </a:t>
            </a:r>
            <a:endParaRPr/>
          </a:p>
        </p:txBody>
      </p:sp>
      <p:sp>
        <p:nvSpPr>
          <p:cNvPr id="303" name="Google Shape;3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4" name="Google Shape;30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3395" y="0"/>
            <a:ext cx="2689054" cy="1493925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51000" fadeDir="5400012" kx="0" rotWithShape="0" algn="bl" stA="20000" stPos="0" sy="-100000" ky="0"/>
          </a:effectLst>
        </p:spPr>
      </p:pic>
      <p:sp>
        <p:nvSpPr>
          <p:cNvPr id="305" name="Google Shape;305;p26"/>
          <p:cNvSpPr txBox="1"/>
          <p:nvPr>
            <p:ph idx="1" type="body"/>
          </p:nvPr>
        </p:nvSpPr>
        <p:spPr>
          <a:xfrm>
            <a:off x="1297500" y="1493925"/>
            <a:ext cx="7175100" cy="25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Necessidades da instituição financeira: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Exigência em definir </a:t>
            </a:r>
            <a:r>
              <a:rPr lang="pt-BR" sz="1800" u="sng">
                <a:latin typeface="Nunito"/>
                <a:ea typeface="Nunito"/>
                <a:cs typeface="Nunito"/>
                <a:sym typeface="Nunito"/>
              </a:rPr>
              <a:t>melhores rumos estratégicos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, buscando um novo posicionamento e direcionamento tecnológico;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Readequação organizacional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 entre as diversas áreas, 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equipes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e pessoas ao novo desafio tecnológico.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7"/>
          <p:cNvPicPr preferRelativeResize="0"/>
          <p:nvPr/>
        </p:nvPicPr>
        <p:blipFill rotWithShape="1">
          <a:blip r:embed="rId3">
            <a:alphaModFix/>
          </a:blip>
          <a:srcRect b="0" l="30167" r="0" t="0"/>
          <a:stretch/>
        </p:blipFill>
        <p:spPr>
          <a:xfrm>
            <a:off x="5460300" y="23350"/>
            <a:ext cx="3012299" cy="1470575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51000" fadeDir="5400012" kx="0" rotWithShape="0" algn="bl" stA="20000" stPos="0" sy="-100000" ky="0"/>
          </a:effectLst>
        </p:spPr>
      </p:pic>
      <p:sp>
        <p:nvSpPr>
          <p:cNvPr id="311" name="Google Shape;311;p27"/>
          <p:cNvSpPr txBox="1"/>
          <p:nvPr>
            <p:ph type="title"/>
          </p:nvPr>
        </p:nvSpPr>
        <p:spPr>
          <a:xfrm>
            <a:off x="1297500" y="393750"/>
            <a:ext cx="7461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Implantação </a:t>
            </a:r>
            <a:endParaRPr/>
          </a:p>
        </p:txBody>
      </p:sp>
      <p:sp>
        <p:nvSpPr>
          <p:cNvPr id="312" name="Google Shape;3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3" name="Google Shape;313;p27"/>
          <p:cNvSpPr txBox="1"/>
          <p:nvPr>
            <p:ph idx="1" type="body"/>
          </p:nvPr>
        </p:nvSpPr>
        <p:spPr>
          <a:xfrm>
            <a:off x="1297500" y="1567550"/>
            <a:ext cx="7038900" cy="31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Definição de um novo e eficiente </a:t>
            </a:r>
            <a:r>
              <a:rPr lang="pt-BR" sz="1800" u="sng">
                <a:latin typeface="Nunito"/>
                <a:ea typeface="Nunito"/>
                <a:cs typeface="Nunito"/>
                <a:sym typeface="Nunito"/>
              </a:rPr>
              <a:t>modelo GTI organizacional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Necessidade de melhorar o vínculo entre a TI e a Organização;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Garantia de melhoria nos processo de atendimento;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Reposicionar a TI na estrutura organizacional;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Mudanças e iniciativas no modelo de gestão;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Compartilhamento do poder na decisão dos investimentos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em Tecnologia da Informação com as diretorias de negócios.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</a:t>
            </a:r>
            <a:r>
              <a:rPr lang="pt-BR"/>
              <a:t> de Implantação </a:t>
            </a:r>
            <a:endParaRPr/>
          </a:p>
        </p:txBody>
      </p:sp>
      <p:sp>
        <p:nvSpPr>
          <p:cNvPr id="319" name="Google Shape;319;p28"/>
          <p:cNvSpPr txBox="1"/>
          <p:nvPr>
            <p:ph idx="1" type="body"/>
          </p:nvPr>
        </p:nvSpPr>
        <p:spPr>
          <a:xfrm>
            <a:off x="1297500" y="1567550"/>
            <a:ext cx="717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Em Janeiro de 2005, </a:t>
            </a:r>
            <a:r>
              <a:rPr lang="pt-BR" sz="1800" u="sng">
                <a:latin typeface="Nunito"/>
                <a:ea typeface="Nunito"/>
                <a:cs typeface="Nunito"/>
                <a:sym typeface="Nunito"/>
              </a:rPr>
              <a:t>novos produtos bancários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 foram desenvolvidos como estratégia de negócios para enfrentar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o ambiente entre as concorrências;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Contratação de profissional com grande experiência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no segmento do setor bancário;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edefinição no organograma da empresa;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Objetivo de implantar um novo modelo de </a:t>
            </a:r>
            <a:r>
              <a:rPr i="1" lang="pt-BR" sz="1800">
                <a:latin typeface="Nunito"/>
                <a:ea typeface="Nunito"/>
                <a:cs typeface="Nunito"/>
                <a:sym typeface="Nunito"/>
              </a:rPr>
              <a:t>GTI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1" name="Google Shape;321;p28"/>
          <p:cNvPicPr preferRelativeResize="0"/>
          <p:nvPr/>
        </p:nvPicPr>
        <p:blipFill rotWithShape="1">
          <a:blip r:embed="rId3">
            <a:alphaModFix/>
          </a:blip>
          <a:srcRect b="3293" l="11723" r="0" t="15773"/>
          <a:stretch/>
        </p:blipFill>
        <p:spPr>
          <a:xfrm>
            <a:off x="5417375" y="0"/>
            <a:ext cx="3055224" cy="1470574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51000" fadeDir="5400012" kx="0" rotWithShape="0" algn="bl" stA="20000" stPos="0" sy="-100000" ky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9"/>
          <p:cNvPicPr preferRelativeResize="0"/>
          <p:nvPr/>
        </p:nvPicPr>
        <p:blipFill rotWithShape="1">
          <a:blip r:embed="rId3">
            <a:alphaModFix/>
          </a:blip>
          <a:srcRect b="3293" l="11723" r="0" t="15773"/>
          <a:stretch/>
        </p:blipFill>
        <p:spPr>
          <a:xfrm>
            <a:off x="5417375" y="0"/>
            <a:ext cx="3055224" cy="1470574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51000" fadeDir="5400012" kx="0" rotWithShape="0" algn="bl" stA="20000" stPos="0" sy="-100000" ky="0"/>
          </a:effectLst>
        </p:spPr>
      </p:pic>
      <p:sp>
        <p:nvSpPr>
          <p:cNvPr id="327" name="Google Shape;32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 de Implantação </a:t>
            </a:r>
            <a:endParaRPr/>
          </a:p>
        </p:txBody>
      </p:sp>
      <p:sp>
        <p:nvSpPr>
          <p:cNvPr id="328" name="Google Shape;32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9" name="Google Shape;329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 u="sng">
                <a:latin typeface="Nunito"/>
                <a:ea typeface="Nunito"/>
                <a:cs typeface="Nunito"/>
                <a:sym typeface="Nunito"/>
              </a:rPr>
              <a:t>TI ocupa espaço na diretoria da instituição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i="1" lang="pt-BR" sz="18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i="1" lang="pt-BR" sz="1800">
                <a:latin typeface="Nunito"/>
                <a:ea typeface="Nunito"/>
                <a:cs typeface="Nunito"/>
                <a:sym typeface="Nunito"/>
              </a:rPr>
              <a:t>Diretoria de Tecnologia da Informação 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(sigla “</a:t>
            </a:r>
            <a:r>
              <a:rPr i="1" lang="pt-BR" sz="1800">
                <a:latin typeface="Nunito"/>
                <a:ea typeface="Nunito"/>
                <a:cs typeface="Nunito"/>
                <a:sym typeface="Nunito"/>
              </a:rPr>
              <a:t>DIT</a:t>
            </a:r>
            <a:r>
              <a:rPr i="1" lang="pt-BR" sz="1800"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”),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 responderá diretamente à presidência;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 nova posição na estrutura organizacional, permitiu o início das atividades para definir e implantar um novo modelo de TI.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 de Implantação </a:t>
            </a:r>
            <a:endParaRPr/>
          </a:p>
        </p:txBody>
      </p:sp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6" name="Google Shape;336;p30"/>
          <p:cNvPicPr preferRelativeResize="0"/>
          <p:nvPr/>
        </p:nvPicPr>
        <p:blipFill rotWithShape="1">
          <a:blip r:embed="rId3">
            <a:alphaModFix/>
          </a:blip>
          <a:srcRect b="3293" l="11723" r="0" t="15773"/>
          <a:stretch/>
        </p:blipFill>
        <p:spPr>
          <a:xfrm>
            <a:off x="5417375" y="0"/>
            <a:ext cx="3055224" cy="1470574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51000" fadeDir="5400012" kx="0" rotWithShape="0" algn="bl" stA="20000" stPos="0" sy="-100000" ky="0"/>
          </a:effectLst>
        </p:spPr>
      </p:pic>
      <p:sp>
        <p:nvSpPr>
          <p:cNvPr id="337" name="Google Shape;337;p30"/>
          <p:cNvSpPr txBox="1"/>
          <p:nvPr>
            <p:ph idx="1" type="body"/>
          </p:nvPr>
        </p:nvSpPr>
        <p:spPr>
          <a:xfrm>
            <a:off x="1297500" y="1567550"/>
            <a:ext cx="7303500" cy="30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lang="pt-BR" sz="1800" u="sng">
                <a:latin typeface="Nunito"/>
                <a:ea typeface="Nunito"/>
                <a:cs typeface="Nunito"/>
                <a:sym typeface="Nunito"/>
              </a:rPr>
              <a:t>primeira fase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 iniciou em 2006 com foco na definição de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uma nova estrutura organizacional da DITI;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Contratação de consultoria para diagnosticar nível de maturidade dos processos de TI e auxiliar na implantação da GTI;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Identificação do nível de maturidade realizada por meio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de diversas entrevistas e questionários.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1"/>
          <p:cNvPicPr preferRelativeResize="0"/>
          <p:nvPr/>
        </p:nvPicPr>
        <p:blipFill rotWithShape="1">
          <a:blip r:embed="rId3">
            <a:alphaModFix/>
          </a:blip>
          <a:srcRect b="3293" l="11723" r="0" t="15773"/>
          <a:stretch/>
        </p:blipFill>
        <p:spPr>
          <a:xfrm>
            <a:off x="5417375" y="0"/>
            <a:ext cx="3055224" cy="1470574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51000" fadeDir="5400012" kx="0" rotWithShape="0" algn="bl" stA="20000" stPos="0" sy="-100000" ky="0"/>
          </a:effectLst>
        </p:spPr>
      </p:pic>
      <p:sp>
        <p:nvSpPr>
          <p:cNvPr id="343" name="Google Shape;34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 de Implantação </a:t>
            </a:r>
            <a:endParaRPr/>
          </a:p>
        </p:txBody>
      </p:sp>
      <p:sp>
        <p:nvSpPr>
          <p:cNvPr id="344" name="Google Shape;34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5" name="Google Shape;345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lang="pt-BR" sz="1800" u="sng">
                <a:latin typeface="Nunito"/>
                <a:ea typeface="Nunito"/>
                <a:cs typeface="Nunito"/>
                <a:sym typeface="Nunito"/>
              </a:rPr>
              <a:t>segunda fase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 teve início em 2007 com foco em revisão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de papéis e melhorias dos processos gerenciais;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Processos parcialmente utilizados pela instituição;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Definir e aplicar um modelo interno de Comitê;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Melhorar prestação de serviços </a:t>
            </a:r>
            <a:r>
              <a:rPr i="1" lang="pt-BR" sz="1800">
                <a:latin typeface="Nunito"/>
                <a:ea typeface="Nunito"/>
                <a:cs typeface="Nunito"/>
                <a:sym typeface="Nunito"/>
              </a:rPr>
              <a:t>help-desk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Acordo dos “níveis de serviços” e melhorias de sistema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nos ambientes tecnológicos, principalmente de produção.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 de Implantação </a:t>
            </a:r>
            <a:endParaRPr/>
          </a:p>
        </p:txBody>
      </p:sp>
      <p:sp>
        <p:nvSpPr>
          <p:cNvPr id="351" name="Google Shape;35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2" name="Google Shape;352;p32"/>
          <p:cNvPicPr preferRelativeResize="0"/>
          <p:nvPr/>
        </p:nvPicPr>
        <p:blipFill rotWithShape="1">
          <a:blip r:embed="rId3">
            <a:alphaModFix/>
          </a:blip>
          <a:srcRect b="3293" l="11723" r="0" t="15773"/>
          <a:stretch/>
        </p:blipFill>
        <p:spPr>
          <a:xfrm>
            <a:off x="5417375" y="0"/>
            <a:ext cx="3055224" cy="1470574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51000" fadeDir="5400012" kx="0" rotWithShape="0" algn="bl" stA="20000" stPos="0" sy="-100000" ky="0"/>
          </a:effectLst>
        </p:spPr>
      </p:pic>
      <p:sp>
        <p:nvSpPr>
          <p:cNvPr id="353" name="Google Shape;353;p32"/>
          <p:cNvSpPr txBox="1"/>
          <p:nvPr>
            <p:ph idx="1" type="body"/>
          </p:nvPr>
        </p:nvSpPr>
        <p:spPr>
          <a:xfrm>
            <a:off x="1297500" y="1567550"/>
            <a:ext cx="7278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lang="pt-BR" sz="1800" u="sng">
                <a:latin typeface="Nunito"/>
                <a:ea typeface="Nunito"/>
                <a:cs typeface="Nunito"/>
                <a:sym typeface="Nunito"/>
              </a:rPr>
              <a:t>terceira e última fase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 do projeto ocorreu em 2008,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com o objetivo de revisão e melhoria nos processos gerenciais;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Consolidação e incorporação de uma nova forma de alinhamento e suporte da TI aos negócios;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Participação das diretorias de negócios por meio dos comitês executivos para os investimentos em Tecnologia da Informação;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Aderência e utilização total de Metodologia de Desenvolvimento de Projetos (MDP) mais prática e menos burocrática.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3"/>
          <p:cNvPicPr preferRelativeResize="0"/>
          <p:nvPr/>
        </p:nvPicPr>
        <p:blipFill rotWithShape="1">
          <a:blip r:embed="rId3">
            <a:alphaModFix/>
          </a:blip>
          <a:srcRect b="3293" l="11723" r="0" t="15773"/>
          <a:stretch/>
        </p:blipFill>
        <p:spPr>
          <a:xfrm>
            <a:off x="5417375" y="0"/>
            <a:ext cx="3055224" cy="1470574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51000" fadeDir="5400012" kx="0" rotWithShape="0" algn="bl" stA="20000" stPos="0" sy="-100000" ky="0"/>
          </a:effectLst>
        </p:spPr>
      </p:pic>
      <p:sp>
        <p:nvSpPr>
          <p:cNvPr id="359" name="Google Shape;35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 de Implantação</a:t>
            </a:r>
            <a:endParaRPr/>
          </a:p>
        </p:txBody>
      </p:sp>
      <p:sp>
        <p:nvSpPr>
          <p:cNvPr id="360" name="Google Shape;3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1" name="Google Shape;361;p33"/>
          <p:cNvPicPr preferRelativeResize="0"/>
          <p:nvPr/>
        </p:nvPicPr>
        <p:blipFill rotWithShape="1">
          <a:blip r:embed="rId4">
            <a:alphaModFix/>
          </a:blip>
          <a:srcRect b="1517" l="1200" r="2022" t="1177"/>
          <a:stretch/>
        </p:blipFill>
        <p:spPr>
          <a:xfrm>
            <a:off x="1297500" y="1470575"/>
            <a:ext cx="7175101" cy="2634491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22000" fadeDir="5400012" kx="0" rotWithShape="0" algn="bl" stA="38000" stPos="0" sy="-100000" ky="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idx="1" type="body"/>
          </p:nvPr>
        </p:nvSpPr>
        <p:spPr>
          <a:xfrm>
            <a:off x="1297500" y="1399725"/>
            <a:ext cx="7038900" cy="25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ITIL v.3 modelo de melhores práticas.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pt-BR" sz="1800">
                <a:latin typeface="Nunito"/>
                <a:ea typeface="Nunito"/>
                <a:cs typeface="Nunito"/>
                <a:sym typeface="Nunito"/>
              </a:rPr>
              <a:t>CobiT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 como modelo de gestão do processo de implantação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da GTI no Setor Financeiro Brasileiro.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Alto investimento financeiro.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e Ferramentas</a:t>
            </a:r>
            <a:endParaRPr/>
          </a:p>
        </p:txBody>
      </p:sp>
      <p:sp>
        <p:nvSpPr>
          <p:cNvPr id="368" name="Google Shape;3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750" y="70850"/>
            <a:ext cx="2850250" cy="1520975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52999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e Ferramentas</a:t>
            </a:r>
            <a:endParaRPr/>
          </a:p>
        </p:txBody>
      </p:sp>
      <p:sp>
        <p:nvSpPr>
          <p:cNvPr id="375" name="Google Shape;375;p35"/>
          <p:cNvSpPr txBox="1"/>
          <p:nvPr>
            <p:ph idx="1" type="body"/>
          </p:nvPr>
        </p:nvSpPr>
        <p:spPr>
          <a:xfrm>
            <a:off x="1297500" y="1414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Nunito"/>
                <a:ea typeface="Nunito"/>
                <a:cs typeface="Nunito"/>
                <a:sym typeface="Nunito"/>
              </a:rPr>
              <a:t>IMPLANTAÇÃO DO ITIL: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Grande mudança no método de gerenciar e entregar serviços;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Melhoria na prestação de serviços </a:t>
            </a:r>
            <a:r>
              <a:rPr i="1" lang="pt-BR" sz="1800">
                <a:latin typeface="Nunito"/>
                <a:ea typeface="Nunito"/>
                <a:cs typeface="Nunito"/>
                <a:sym typeface="Nunito"/>
              </a:rPr>
              <a:t>Help-Desk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Acordos de nível de serviços;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Melhoria de sistemas em ambiente de tecnológico;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Atender as recomendações propostas pelo BACEN.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723" y="0"/>
            <a:ext cx="1916850" cy="10635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/>
          <p:nvPr/>
        </p:nvSpPr>
        <p:spPr>
          <a:xfrm>
            <a:off x="1012525" y="571875"/>
            <a:ext cx="50637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C9DAF8"/>
                </a:solidFill>
                <a:latin typeface="Montserrat"/>
                <a:ea typeface="Montserrat"/>
                <a:cs typeface="Montserrat"/>
                <a:sym typeface="Montserrat"/>
              </a:rPr>
              <a:t>Estudo de Caso</a:t>
            </a:r>
            <a:endParaRPr b="1" sz="4100">
              <a:solidFill>
                <a:srgbClr val="C9DA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18"/>
          <p:cNvSpPr txBox="1"/>
          <p:nvPr/>
        </p:nvSpPr>
        <p:spPr>
          <a:xfrm>
            <a:off x="1453650" y="2094025"/>
            <a:ext cx="4831500" cy="2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AutoNum type="arabicPeriod"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Setor Financeiro Brasileiro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AutoNum type="arabicPeriod"/>
            </a:pPr>
            <a:r>
              <a:rPr lang="pt-BR" sz="2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studo de ambiente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AutoNum type="arabicPeriod"/>
            </a:pPr>
            <a:r>
              <a:rPr lang="pt-BR" sz="2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Objetivo d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Implantação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AutoNum type="arabicPeriod"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Técnicas e Ferramentas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AutoNum type="arabicPeriod"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Dificuldades de Implementação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AutoNum type="arabicPeriod"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Resultados Obtidos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AutoNum type="arabicPeriod"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Dificuldades </a:t>
            </a:r>
            <a:endParaRPr/>
          </a:p>
        </p:txBody>
      </p:sp>
      <p:sp>
        <p:nvSpPr>
          <p:cNvPr id="383" name="Google Shape;38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625" y="0"/>
            <a:ext cx="1849950" cy="12323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0" fadeDir="5400012" kx="0" rotWithShape="0" algn="bl" stA="30000" stPos="0" sy="-100000" ky="0"/>
          </a:effectLst>
        </p:spPr>
      </p:pic>
      <p:sp>
        <p:nvSpPr>
          <p:cNvPr id="385" name="Google Shape;385;p36"/>
          <p:cNvSpPr txBox="1"/>
          <p:nvPr>
            <p:ph idx="1" type="body"/>
          </p:nvPr>
        </p:nvSpPr>
        <p:spPr>
          <a:xfrm>
            <a:off x="1297500" y="1415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Dificuldades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 culturais e gerenciais;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Ausência de comunicação da TI e diretorias;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Modificação da estrutura de processos e seguimentos boas práticas;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7"/>
          <p:cNvPicPr preferRelativeResize="0"/>
          <p:nvPr/>
        </p:nvPicPr>
        <p:blipFill rotWithShape="1">
          <a:blip r:embed="rId3">
            <a:alphaModFix/>
          </a:blip>
          <a:srcRect b="0" l="0" r="0" t="1458"/>
          <a:stretch/>
        </p:blipFill>
        <p:spPr>
          <a:xfrm>
            <a:off x="6271625" y="0"/>
            <a:ext cx="1849949" cy="12162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0" fadeDir="5400012" kx="0" rotWithShape="0" algn="bl" stA="30000" stPos="0" sy="-100000" ky="0"/>
          </a:effectLst>
        </p:spPr>
      </p:pic>
      <p:sp>
        <p:nvSpPr>
          <p:cNvPr id="391" name="Google Shape;391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Obtidos</a:t>
            </a:r>
            <a:endParaRPr/>
          </a:p>
        </p:txBody>
      </p:sp>
      <p:sp>
        <p:nvSpPr>
          <p:cNvPr id="392" name="Google Shape;3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3" name="Google Shape;393;p37"/>
          <p:cNvSpPr txBox="1"/>
          <p:nvPr>
            <p:ph idx="1" type="body"/>
          </p:nvPr>
        </p:nvSpPr>
        <p:spPr>
          <a:xfrm>
            <a:off x="1297500" y="1415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Banco obteve processos 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melhores 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definidos e padronizados;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Mudanças na cultura organizacional e no modelo de gestão da TI;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Melhorias na comunicação entre as áreas de negócio e a DITI, agregando qualidade no gerenciamento dos projetos;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 i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dentificação e análise dos níveis de maturidade organizacional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foram realizadas por meio de entrevistas e questionários.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8"/>
          <p:cNvPicPr preferRelativeResize="0"/>
          <p:nvPr/>
        </p:nvPicPr>
        <p:blipFill rotWithShape="1">
          <a:blip r:embed="rId3">
            <a:alphaModFix/>
          </a:blip>
          <a:srcRect b="0" l="0" r="0" t="1458"/>
          <a:stretch/>
        </p:blipFill>
        <p:spPr>
          <a:xfrm>
            <a:off x="6271625" y="0"/>
            <a:ext cx="1849949" cy="12162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0" fadeDir="5400012" kx="0" rotWithShape="0" algn="bl" stA="30000" stPos="0" sy="-100000" ky="0"/>
          </a:effectLst>
        </p:spPr>
      </p:pic>
      <p:sp>
        <p:nvSpPr>
          <p:cNvPr id="399" name="Google Shape;39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Obtidos</a:t>
            </a:r>
            <a:endParaRPr/>
          </a:p>
        </p:txBody>
      </p:sp>
      <p:sp>
        <p:nvSpPr>
          <p:cNvPr id="400" name="Google Shape;4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1" name="Google Shape;401;p38"/>
          <p:cNvSpPr txBox="1"/>
          <p:nvPr>
            <p:ph idx="1" type="body"/>
          </p:nvPr>
        </p:nvSpPr>
        <p:spPr>
          <a:xfrm>
            <a:off x="1297500" y="1415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Resultados alcançados após a terceira fase de implantação;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Maior grau de satisfação das áreas de negócios;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Maior ‘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etorno do investimento’ (ROI) dos projetos implantados;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As constatações foram realizadas por consultoria na GTI via questionários e entrevistas com a DITI e as diretorias de negócios.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9"/>
          <p:cNvPicPr preferRelativeResize="0"/>
          <p:nvPr/>
        </p:nvPicPr>
        <p:blipFill rotWithShape="1">
          <a:blip r:embed="rId3">
            <a:alphaModFix/>
          </a:blip>
          <a:srcRect b="0" l="0" r="0" t="1458"/>
          <a:stretch/>
        </p:blipFill>
        <p:spPr>
          <a:xfrm>
            <a:off x="6271625" y="0"/>
            <a:ext cx="1849949" cy="12162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0" fadeDir="5400012" kx="0" rotWithShape="0" algn="bl" stA="30000" stPos="0" sy="-100000" ky="0"/>
          </a:effectLst>
        </p:spPr>
      </p:pic>
      <p:sp>
        <p:nvSpPr>
          <p:cNvPr id="407" name="Google Shape;407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Obtidos</a:t>
            </a:r>
            <a:endParaRPr/>
          </a:p>
        </p:txBody>
      </p:sp>
      <p:sp>
        <p:nvSpPr>
          <p:cNvPr id="408" name="Google Shape;40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409" name="Google Shape;409;p39"/>
          <p:cNvGraphicFramePr/>
          <p:nvPr/>
        </p:nvGraphicFramePr>
        <p:xfrm>
          <a:off x="1297500" y="1504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{7A6C27B8-9BE3-4AC4-B423-288839640AF2}</a:tableStyleId>
              </a:tblPr>
              <a:tblGrid>
                <a:gridCol w="2139050"/>
                <a:gridCol w="2214400"/>
                <a:gridCol w="2893100"/>
              </a:tblGrid>
              <a:tr h="41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Formas de Governança</a:t>
                      </a:r>
                      <a:endParaRPr b="1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Anterior ao Projeto de GTI</a:t>
                      </a:r>
                      <a:endParaRPr b="1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Posterior ao projeto de GTI</a:t>
                      </a:r>
                      <a:endParaRPr b="1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  <a:tr h="45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Estrutura Organizacional</a:t>
                      </a:r>
                      <a:endParaRPr b="1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Departamento de TI tem nível de gerência 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Criado uma Diretoria de TI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63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Poder de decisão TI</a:t>
                      </a:r>
                      <a:endParaRPr b="1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Muito baixo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Poder compartilhado entre Diretorias da área de negócio e Diretoria de TI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45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Comitês</a:t>
                      </a:r>
                      <a:endParaRPr b="1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Nenhum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Criação do Comitê Executivo de Projetos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45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Alinhamento de TI ao negócio</a:t>
                      </a:r>
                      <a:endParaRPr b="1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Muito baixo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Times"/>
                          <a:ea typeface="Times"/>
                          <a:cs typeface="Times"/>
                          <a:sym typeface="Times"/>
                        </a:rPr>
                        <a:t>Alinhado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0"/>
          <p:cNvPicPr preferRelativeResize="0"/>
          <p:nvPr/>
        </p:nvPicPr>
        <p:blipFill rotWithShape="1">
          <a:blip r:embed="rId3">
            <a:alphaModFix amt="80000"/>
          </a:blip>
          <a:srcRect b="14288" l="4384" r="5945" t="0"/>
          <a:stretch/>
        </p:blipFill>
        <p:spPr>
          <a:xfrm>
            <a:off x="6271625" y="0"/>
            <a:ext cx="1849948" cy="1179401"/>
          </a:xfrm>
          <a:prstGeom prst="rect">
            <a:avLst/>
          </a:prstGeom>
          <a:noFill/>
          <a:ln>
            <a:noFill/>
          </a:ln>
          <a:effectLst>
            <a:reflection blurRad="0" dir="5400000" dist="9525" endA="0" endPos="50000" fadeDir="5400012" kx="0" rotWithShape="0" algn="bl" stA="30000" stPos="0" sy="-100000" ky="0"/>
          </a:effectLst>
        </p:spPr>
      </p:pic>
      <p:sp>
        <p:nvSpPr>
          <p:cNvPr id="415" name="Google Shape;415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Organizacional </a:t>
            </a:r>
            <a:endParaRPr/>
          </a:p>
        </p:txBody>
      </p:sp>
      <p:sp>
        <p:nvSpPr>
          <p:cNvPr id="416" name="Google Shape;41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 rotWithShape="1">
          <a:blip r:embed="rId4">
            <a:alphaModFix/>
          </a:blip>
          <a:srcRect b="0" l="0" r="931" t="1826"/>
          <a:stretch/>
        </p:blipFill>
        <p:spPr>
          <a:xfrm>
            <a:off x="1720275" y="1179400"/>
            <a:ext cx="4551361" cy="3483825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15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1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602812" y="5"/>
            <a:ext cx="2518762" cy="11794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0" fadeDir="5400012" kx="0" rotWithShape="0" algn="bl" stA="30000" stPos="0" sy="-100000" ky="0"/>
          </a:effectLst>
        </p:spPr>
      </p:pic>
      <p:sp>
        <p:nvSpPr>
          <p:cNvPr id="423" name="Google Shape;423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 Geral	</a:t>
            </a:r>
            <a:endParaRPr/>
          </a:p>
        </p:txBody>
      </p:sp>
      <p:sp>
        <p:nvSpPr>
          <p:cNvPr id="424" name="Google Shape;424;p41"/>
          <p:cNvSpPr txBox="1"/>
          <p:nvPr>
            <p:ph idx="1" type="body"/>
          </p:nvPr>
        </p:nvSpPr>
        <p:spPr>
          <a:xfrm>
            <a:off x="1297500" y="1567550"/>
            <a:ext cx="7305000" cy="19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Baseado no caso analisado, a adequada Gestão de Tecnologia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de Informação possibilitou agregar diversas melhorias nos 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processos e aprimorar 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o ambiente tecnológico e organizacional, realocando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 empresa a uma satisfatória posição entre as concorrentes.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29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"/>
          <p:cNvSpPr txBox="1"/>
          <p:nvPr>
            <p:ph type="title"/>
          </p:nvPr>
        </p:nvSpPr>
        <p:spPr>
          <a:xfrm>
            <a:off x="742975" y="1181325"/>
            <a:ext cx="49728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Agradecemos a atenção!</a:t>
            </a:r>
            <a:endParaRPr/>
          </a:p>
        </p:txBody>
      </p:sp>
      <p:sp>
        <p:nvSpPr>
          <p:cNvPr id="431" name="Google Shape;431;p42"/>
          <p:cNvSpPr txBox="1"/>
          <p:nvPr>
            <p:ph idx="4294967295" type="subTitle"/>
          </p:nvPr>
        </p:nvSpPr>
        <p:spPr>
          <a:xfrm>
            <a:off x="742975" y="2185725"/>
            <a:ext cx="4515900" cy="18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Camilla Carvalho de Jesus</a:t>
            </a:r>
            <a:br>
              <a:rPr b="1" lang="pt-BR" sz="1600"/>
            </a:br>
            <a:r>
              <a:rPr b="1" lang="pt-BR" sz="1600"/>
              <a:t>Maria Fernanda Bonifácio de Oliveira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7E7E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Fatec Botucatu, ADS</a:t>
            </a:r>
            <a:b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pt-BR" sz="1600"/>
              <a:t>Prof. Dr. Roger Cristhian Gomes</a:t>
            </a:r>
            <a:br>
              <a:rPr lang="pt-BR" sz="1400"/>
            </a:br>
            <a:br>
              <a:rPr lang="pt-BR" sz="1400"/>
            </a:br>
            <a:r>
              <a:rPr lang="pt-BR" sz="1400"/>
              <a:t>Junho  de 2022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/>
              <a:t>Setor Financeiro Brasileiro</a:t>
            </a:r>
            <a:endParaRPr sz="2600"/>
          </a:p>
        </p:txBody>
      </p:sp>
      <p:sp>
        <p:nvSpPr>
          <p:cNvPr id="236" name="Google Shape;23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Estudo de um caso real do setor financeiro, sendo: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Uma 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nstituição Financeira;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Cerca de 1.500 colaboradores;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30 anos de operação no mercado brasileiro;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100 agências com abrangência regionalizada;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10.000 parceiros comerciais.</a:t>
            </a:r>
            <a:endParaRPr/>
          </a:p>
        </p:txBody>
      </p:sp>
      <p:sp>
        <p:nvSpPr>
          <p:cNvPr id="237" name="Google Shape;2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21</a:t>
            </a:r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 amt="98000"/>
          </a:blip>
          <a:srcRect b="17837" l="0" r="0" t="0"/>
          <a:stretch/>
        </p:blipFill>
        <p:spPr>
          <a:xfrm>
            <a:off x="6640727" y="108525"/>
            <a:ext cx="1831723" cy="1199325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74000" fadeDir="5400012" kx="0" rotWithShape="0" algn="bl" stA="39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Estudo de Ambiente </a:t>
            </a:r>
            <a:endParaRPr/>
          </a:p>
        </p:txBody>
      </p:sp>
      <p:sp>
        <p:nvSpPr>
          <p:cNvPr id="244" name="Google Shape;244;p20"/>
          <p:cNvSpPr txBox="1"/>
          <p:nvPr>
            <p:ph idx="1" type="body"/>
          </p:nvPr>
        </p:nvSpPr>
        <p:spPr>
          <a:xfrm>
            <a:off x="1297500" y="1338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No ano de 2004 o departamento de TI era coordenado por um gerente geral que não participava das decisões nas reuniões da diretoria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;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Inexistência de conselhos ou comitês executivos para discutir rumo de investimentos em tecnologia;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Havia desalinhamento da TI com o planejamento estratégico.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5" name="Google Shape;24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6" name="Google Shape;2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700" y="85250"/>
            <a:ext cx="1253700" cy="1253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0" fadeDir="5400012" kx="0" rotWithShape="0" algn="bl" stA="50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2" name="Google Shape;252;p21"/>
          <p:cNvPicPr preferRelativeResize="0"/>
          <p:nvPr/>
        </p:nvPicPr>
        <p:blipFill rotWithShape="1">
          <a:blip r:embed="rId3">
            <a:alphaModFix/>
          </a:blip>
          <a:srcRect b="64584" l="35794" r="37046" t="0"/>
          <a:stretch/>
        </p:blipFill>
        <p:spPr>
          <a:xfrm>
            <a:off x="3819552" y="1123500"/>
            <a:ext cx="931868" cy="112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 rotWithShape="1">
          <a:blip r:embed="rId4">
            <a:alphaModFix/>
          </a:blip>
          <a:srcRect b="33127" l="35188" r="37651" t="34774"/>
          <a:stretch/>
        </p:blipFill>
        <p:spPr>
          <a:xfrm>
            <a:off x="5714141" y="1830246"/>
            <a:ext cx="931868" cy="10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5">
            <a:alphaModFix/>
          </a:blip>
          <a:srcRect b="0" l="37245" r="37652" t="67902"/>
          <a:stretch/>
        </p:blipFill>
        <p:spPr>
          <a:xfrm>
            <a:off x="1854100" y="3163473"/>
            <a:ext cx="861247" cy="10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4">
            <a:alphaModFix/>
          </a:blip>
          <a:srcRect b="33127" l="35188" r="37651" t="34774"/>
          <a:stretch/>
        </p:blipFill>
        <p:spPr>
          <a:xfrm>
            <a:off x="3999080" y="2901113"/>
            <a:ext cx="931868" cy="10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 rotWithShape="1">
          <a:blip r:embed="rId4">
            <a:alphaModFix/>
          </a:blip>
          <a:srcRect b="33127" l="35188" r="37651" t="34774"/>
          <a:stretch/>
        </p:blipFill>
        <p:spPr>
          <a:xfrm>
            <a:off x="2324516" y="1830246"/>
            <a:ext cx="931867" cy="10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 rotWithShape="1">
          <a:blip r:embed="rId5">
            <a:alphaModFix/>
          </a:blip>
          <a:srcRect b="0" l="37245" r="37652" t="67902"/>
          <a:stretch/>
        </p:blipFill>
        <p:spPr>
          <a:xfrm>
            <a:off x="6214672" y="3215336"/>
            <a:ext cx="861248" cy="10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 txBox="1"/>
          <p:nvPr/>
        </p:nvSpPr>
        <p:spPr>
          <a:xfrm>
            <a:off x="3589798" y="2116108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General Manager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2026510" y="2698851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Systems Manager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3769301" y="3740447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Systems Manager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5499375" y="2698851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Systems Manager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1446738" y="4033295"/>
            <a:ext cx="167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Technical Support Manager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5886298" y="4100401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Process</a:t>
            </a: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Manager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gerencial equipe de TI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450" y="0"/>
            <a:ext cx="2272001" cy="149392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8000" fadeDir="5400012" kx="0" rotWithShape="0" algn="bl" stA="40000" stPos="0" sy="-100000" ky="0"/>
          </a:effectLst>
        </p:spPr>
      </p:pic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Estudo de Ambiente </a:t>
            </a:r>
            <a:endParaRPr/>
          </a:p>
        </p:txBody>
      </p:sp>
      <p:sp>
        <p:nvSpPr>
          <p:cNvPr id="271" name="Google Shape;2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2" name="Google Shape;272;p22"/>
          <p:cNvPicPr preferRelativeResize="0"/>
          <p:nvPr/>
        </p:nvPicPr>
        <p:blipFill rotWithShape="1">
          <a:blip r:embed="rId4">
            <a:alphaModFix/>
          </a:blip>
          <a:srcRect b="1495" l="1080" r="707" t="1407"/>
          <a:stretch/>
        </p:blipFill>
        <p:spPr>
          <a:xfrm>
            <a:off x="1297500" y="1472025"/>
            <a:ext cx="7174950" cy="287897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8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450" y="0"/>
            <a:ext cx="2272001" cy="149392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8000" fadeDir="5400012" kx="0" rotWithShape="0" algn="bl" stA="40000" stPos="0" sy="-100000" ky="0"/>
          </a:effectLst>
        </p:spPr>
      </p:pic>
      <p:sp>
        <p:nvSpPr>
          <p:cNvPr id="278" name="Google Shape;278;p23"/>
          <p:cNvSpPr txBox="1"/>
          <p:nvPr>
            <p:ph type="title"/>
          </p:nvPr>
        </p:nvSpPr>
        <p:spPr>
          <a:xfrm>
            <a:off x="1297500" y="393750"/>
            <a:ext cx="6543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Estudo de Ambiente </a:t>
            </a:r>
            <a:endParaRPr/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1297500" y="1493925"/>
            <a:ext cx="7406100" cy="28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Problemas detectados: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Projetos com alto custo e baixo retorno de investimento;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Imagem ruim na prestação de serviços, desempenho abaixo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do esperado;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Falhas operacionais em soluções tecnológicas, imagem degradada, baixo índice de desempenho;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160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Escassez de investimentos em Tecnologia da Informação.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450" y="0"/>
            <a:ext cx="2272001" cy="149392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8000" fadeDir="5400012" kx="0" rotWithShape="0" algn="bl" stA="40000" stPos="0" sy="-100000" ky="0"/>
          </a:effectLst>
        </p:spPr>
      </p:pic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Estudo de Ambiente </a:t>
            </a:r>
            <a:endParaRPr/>
          </a:p>
        </p:txBody>
      </p:sp>
      <p:sp>
        <p:nvSpPr>
          <p:cNvPr id="287" name="Google Shape;2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1297500" y="1493925"/>
            <a:ext cx="717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Problemas detectados: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As Inovações tecnológicas do setor financeiro defasou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o 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departamento 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de Tecnologia da Informação (TI);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Softwares, hardwares, redes, infraestrutura, banco de dados, atendimento </a:t>
            </a:r>
            <a:r>
              <a:rPr i="1" lang="pt-BR" sz="1800">
                <a:latin typeface="Nunito"/>
                <a:ea typeface="Nunito"/>
                <a:cs typeface="Nunito"/>
                <a:sym typeface="Nunito"/>
              </a:rPr>
              <a:t>help-desk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, acordos de nível de serviço e modelo de gerenciamento de projetos;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Ineficácia no atendimento de novas demandas e necessidades;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Problemas diversos no departamento 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de TI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450" y="0"/>
            <a:ext cx="2272001" cy="149392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8000" fadeDir="5400012" kx="0" rotWithShape="0" algn="bl" stA="40000" stPos="0" sy="-100000" ky="0"/>
          </a:effectLst>
        </p:spPr>
      </p:pic>
      <p:sp>
        <p:nvSpPr>
          <p:cNvPr id="294" name="Google Shape;294;p25"/>
          <p:cNvSpPr txBox="1"/>
          <p:nvPr>
            <p:ph idx="1" type="body"/>
          </p:nvPr>
        </p:nvSpPr>
        <p:spPr>
          <a:xfrm>
            <a:off x="1297500" y="1493924"/>
            <a:ext cx="7431900" cy="3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Problemas detectados: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Reclamações recorrentes relacionadas a inexistência de projetos documentados, primordial para formalizar solicitações das áreas de negócios e suas prioridades;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Exigência e competitividade no mercado bancário;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 indisciplina no </a:t>
            </a:r>
            <a:r>
              <a:rPr i="1" lang="pt-BR" sz="1800">
                <a:latin typeface="Nunito"/>
                <a:ea typeface="Nunito"/>
                <a:cs typeface="Nunito"/>
                <a:sym typeface="Nunito"/>
              </a:rPr>
              <a:t>DTI 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inibiu significativamente a equipe </a:t>
            </a:r>
            <a:br>
              <a:rPr lang="pt-BR" sz="1800">
                <a:latin typeface="Nunito"/>
                <a:ea typeface="Nunito"/>
                <a:cs typeface="Nunito"/>
                <a:sym typeface="Nunito"/>
              </a:rPr>
            </a:b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em conjunto ao ambiente organizacional;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Apontamentos do BACEN por inexistência de um modelo de </a:t>
            </a:r>
            <a:r>
              <a:rPr i="1" lang="pt-BR" sz="1800">
                <a:latin typeface="Nunito"/>
                <a:ea typeface="Nunito"/>
                <a:cs typeface="Nunito"/>
                <a:sym typeface="Nunito"/>
              </a:rPr>
              <a:t>GTI</a:t>
            </a:r>
            <a:r>
              <a:rPr lang="pt-BR" sz="1800">
                <a:latin typeface="Nunito"/>
                <a:ea typeface="Nunito"/>
                <a:cs typeface="Nunito"/>
                <a:sym typeface="Nunito"/>
              </a:rPr>
              <a:t>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Google Shape;29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Estudo de Ambiente </a:t>
            </a:r>
            <a:endParaRPr/>
          </a:p>
        </p:txBody>
      </p:sp>
      <p:sp>
        <p:nvSpPr>
          <p:cNvPr id="296" name="Google Shape;2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